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76" r:id="rId3"/>
    <p:sldId id="288" r:id="rId4"/>
    <p:sldId id="289" r:id="rId5"/>
    <p:sldId id="340" r:id="rId6"/>
    <p:sldId id="341" r:id="rId7"/>
    <p:sldId id="292" r:id="rId8"/>
    <p:sldId id="295" r:id="rId9"/>
    <p:sldId id="296" r:id="rId10"/>
    <p:sldId id="318" r:id="rId11"/>
  </p:sldIdLst>
  <p:sldSz cx="9144000" cy="6858000" type="screen4x3"/>
  <p:notesSz cx="6873875" cy="100631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8150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94138" y="0"/>
            <a:ext cx="2978150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ABD7A-7577-425C-99A0-EA5041EED3EA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1257300"/>
            <a:ext cx="4530725" cy="3397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7388" y="4843463"/>
            <a:ext cx="5499100" cy="39624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58338"/>
            <a:ext cx="2978150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94138" y="9558338"/>
            <a:ext cx="2978150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D810B-052D-450D-B10D-72E8EE4195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696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9D810B-052D-450D-B10D-72E8EE41958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539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1196975"/>
            <a:ext cx="8207375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9900" y="2422525"/>
            <a:ext cx="8212138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937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86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4750"/>
            <a:ext cx="40386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www.smayli.ru/smile/knigi-169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39952" y="690515"/>
            <a:ext cx="4579620" cy="2863215"/>
          </a:xfrm>
        </p:spPr>
        <p:txBody>
          <a:bodyPr>
            <a:normAutofit/>
            <a:scene3d>
              <a:camera prst="orthographicFront"/>
              <a:lightRig rig="threePt" dir="t"/>
            </a:scene3d>
          </a:bodyPr>
          <a:lstStyle/>
          <a:p>
            <a:pPr algn="r"/>
            <a:r>
              <a:rPr lang="ru-RU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Психологическая готовность детей  </a:t>
            </a:r>
            <a:br>
              <a:rPr lang="ru-RU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ru-RU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к школьному обучению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6096" y="4797152"/>
            <a:ext cx="3488055" cy="643255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tx2"/>
                </a:solidFill>
              </a:rPr>
              <a:t>педагог-психолог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tx2"/>
                </a:solidFill>
              </a:rPr>
              <a:t>МДОУ «Детский сад №7» комбинированного вида г. Валуйки Белгородской области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tx2"/>
                </a:solidFill>
              </a:rPr>
              <a:t>     Гордиенко Кристина Сергеевна</a:t>
            </a:r>
            <a:r>
              <a:rPr lang="ru-RU" sz="19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47E7B30-1C4D-437D-BCEA-C4DE99C678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548680"/>
            <a:ext cx="4139952" cy="276535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Изображение 31" descr="IMG_25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123440" y="3284855"/>
            <a:ext cx="4038600" cy="1837055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sp>
        <p:nvSpPr>
          <p:cNvPr id="5" name="Текстовое поле 4"/>
          <p:cNvSpPr txBox="1"/>
          <p:nvPr/>
        </p:nvSpPr>
        <p:spPr>
          <a:xfrm>
            <a:off x="583565" y="695325"/>
            <a:ext cx="7520305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endParaRPr lang="ru-RU" altLang="en-US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ru-RU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Психологическая подготовка детей к школе</a:t>
            </a:r>
            <a:r>
              <a:rPr lang="ru-RU" altLang="en-US" b="1"/>
              <a:t> </a:t>
            </a:r>
            <a:r>
              <a:rPr lang="ru-RU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–</a:t>
            </a:r>
            <a:r>
              <a:rPr lang="ru-RU" altLang="en-US" b="1"/>
              <a:t>                                                 дело сложное и ответственное,</a:t>
            </a:r>
          </a:p>
          <a:p>
            <a:pPr algn="ctr"/>
            <a:r>
              <a:rPr lang="ru-RU" altLang="en-US" b="1"/>
              <a:t>и эффективность его определяется системным и комплексным развитием эмоционально-волевой, мотивационной, познавательной сфер ребёнка, </a:t>
            </a:r>
          </a:p>
          <a:p>
            <a:pPr algn="ctr"/>
            <a:r>
              <a:rPr lang="ru-RU" altLang="en-US" b="1"/>
              <a:t>а также поддержкой и помощью родителей и педагогов.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305" y="2469515"/>
            <a:ext cx="4640580" cy="3169285"/>
          </a:xfrm>
        </p:spPr>
        <p:txBody>
          <a:bodyPr/>
          <a:lstStyle/>
          <a:p>
            <a:pPr algn="l"/>
            <a:r>
              <a:rPr lang="ru-RU" altLang="en-US" sz="2000">
                <a:cs typeface="+mj-lt"/>
                <a:sym typeface="+mn-ea"/>
              </a:rPr>
              <a:t>              </a:t>
            </a:r>
            <a:br>
              <a:rPr lang="ru-RU" altLang="en-US" sz="2000">
                <a:cs typeface="+mj-lt"/>
                <a:sym typeface="+mn-ea"/>
              </a:rPr>
            </a:br>
            <a:br>
              <a:rPr lang="ru-RU" altLang="en-US" sz="2000">
                <a:cs typeface="+mj-lt"/>
                <a:sym typeface="+mn-ea"/>
              </a:rPr>
            </a:br>
            <a:br>
              <a:rPr lang="ru-RU" altLang="en-US" sz="2000">
                <a:cs typeface="+mj-lt"/>
                <a:sym typeface="+mn-ea"/>
              </a:rPr>
            </a:br>
            <a:br>
              <a:rPr lang="ru-RU" altLang="en-US" sz="2000">
                <a:cs typeface="+mj-lt"/>
                <a:sym typeface="+mn-ea"/>
              </a:rPr>
            </a:br>
            <a:br>
              <a:rPr lang="ru-RU" altLang="en-US" sz="2000">
                <a:cs typeface="+mj-lt"/>
                <a:sym typeface="+mn-ea"/>
              </a:rPr>
            </a:br>
            <a:r>
              <a:rPr lang="ru-RU" altLang="en-US" sz="1600" b="1">
                <a:effectLst/>
                <a:cs typeface="+mj-lt"/>
                <a:sym typeface="+mn-ea"/>
              </a:rPr>
              <a:t>«Быть готовым к школе –</a:t>
            </a:r>
            <a:br>
              <a:rPr lang="ru-RU" altLang="en-US" sz="1600" b="1">
                <a:effectLst/>
                <a:cs typeface="+mj-lt"/>
                <a:sym typeface="+mn-ea"/>
              </a:rPr>
            </a:br>
            <a:r>
              <a:rPr lang="ru-RU" altLang="en-US" sz="1600" b="1">
                <a:effectLst/>
                <a:cs typeface="+mj-lt"/>
                <a:sym typeface="+mn-ea"/>
              </a:rPr>
              <a:t>не значит уметь читать, писать и считать. </a:t>
            </a:r>
            <a:br>
              <a:rPr lang="ru-RU" altLang="en-US" sz="1600" b="1">
                <a:effectLst/>
                <a:cs typeface="+mj-lt"/>
                <a:sym typeface="+mn-ea"/>
              </a:rPr>
            </a:br>
            <a:r>
              <a:rPr lang="ru-RU" altLang="en-US" sz="1600" b="1">
                <a:effectLst/>
                <a:cs typeface="+mj-lt"/>
                <a:sym typeface="+mn-ea"/>
              </a:rPr>
              <a:t>Быть готовым к школе – значит быть готовым всему этому научиться».</a:t>
            </a:r>
            <a:r>
              <a:rPr lang="ru-RU" altLang="en-US" sz="1600" b="1">
                <a:effectLst/>
                <a:sym typeface="+mn-ea"/>
              </a:rPr>
              <a:t>  </a:t>
            </a:r>
            <a:r>
              <a:rPr lang="ru-RU" altLang="en-US" sz="2000">
                <a:effectLst/>
                <a:sym typeface="+mn-ea"/>
              </a:rPr>
              <a:t>                                                    </a:t>
            </a:r>
            <a:br>
              <a:rPr lang="ru-RU" altLang="en-US" sz="2000">
                <a:effectLst/>
                <a:sym typeface="+mn-ea"/>
              </a:rPr>
            </a:br>
            <a:r>
              <a:rPr lang="ru-RU" altLang="en-US" sz="2000">
                <a:effectLst/>
                <a:sym typeface="+mn-ea"/>
              </a:rPr>
              <a:t>                                                     </a:t>
            </a:r>
            <a:br>
              <a:rPr lang="ru-RU" altLang="en-US" sz="2000">
                <a:effectLst/>
                <a:sym typeface="+mn-ea"/>
              </a:rPr>
            </a:br>
            <a:r>
              <a:rPr lang="ru-RU" altLang="en-US" sz="2000">
                <a:effectLst/>
                <a:sym typeface="+mn-ea"/>
              </a:rPr>
              <a:t>               </a:t>
            </a:r>
            <a:r>
              <a:rPr lang="ru-RU" altLang="en-US" sz="1600">
                <a:effectLst/>
                <a:sym typeface="+mn-ea"/>
              </a:rPr>
              <a:t> </a:t>
            </a:r>
            <a:r>
              <a:rPr lang="ru-RU" altLang="en-US" sz="1600" b="1">
                <a:effectLst/>
                <a:sym typeface="+mn-ea"/>
              </a:rPr>
              <a:t>доктор психологических наук, </a:t>
            </a:r>
            <a:br>
              <a:rPr lang="ru-RU" altLang="en-US" sz="1600" b="1">
                <a:effectLst/>
                <a:sym typeface="+mn-ea"/>
              </a:rPr>
            </a:br>
            <a:r>
              <a:rPr lang="ru-RU" altLang="en-US" sz="1600" b="1">
                <a:effectLst/>
                <a:sym typeface="+mn-ea"/>
              </a:rPr>
              <a:t>                                                    Л. А. Венгер</a:t>
            </a:r>
            <a:br>
              <a:rPr lang="ru-RU" altLang="en-US" sz="1600">
                <a:effectLst/>
              </a:rPr>
            </a:br>
            <a:br>
              <a:rPr lang="ru-RU" sz="2400" b="1" dirty="0">
                <a:solidFill>
                  <a:schemeClr val="accent1"/>
                </a:solidFill>
                <a:effectLst/>
                <a:sym typeface="+mn-ea"/>
              </a:rPr>
            </a:br>
            <a:endParaRPr lang="ru-RU" altLang="en-US" sz="2400">
              <a:effectLst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264160" y="1518920"/>
            <a:ext cx="7923530" cy="6965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r">
              <a:lnSpc>
                <a:spcPct val="75000"/>
              </a:lnSpc>
              <a:spcBef>
                <a:spcPts val="20"/>
              </a:spcBef>
              <a:spcAft>
                <a:spcPts val="0"/>
              </a:spcAft>
              <a:buNone/>
            </a:pPr>
            <a:endParaRPr lang="ru-RU" altLang="en-US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pPr marL="0" indent="0" algn="r">
              <a:lnSpc>
                <a:spcPct val="75000"/>
              </a:lnSpc>
              <a:spcBef>
                <a:spcPts val="20"/>
              </a:spcBef>
              <a:spcAft>
                <a:spcPts val="0"/>
              </a:spcAft>
              <a:buNone/>
            </a:pPr>
            <a:endParaRPr lang="ru-RU" altLang="en-US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pPr marL="0" indent="0" algn="l">
              <a:lnSpc>
                <a:spcPct val="75000"/>
              </a:lnSpc>
              <a:spcBef>
                <a:spcPts val="20"/>
              </a:spcBef>
              <a:spcAft>
                <a:spcPts val="0"/>
              </a:spcAft>
              <a:buNone/>
            </a:pPr>
            <a:endParaRPr lang="ru-RU" altLang="en-US" sz="1600"/>
          </a:p>
        </p:txBody>
      </p:sp>
      <p:pic>
        <p:nvPicPr>
          <p:cNvPr id="6" name="Замещающее содержимое 5" descr="IMG_25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27855" y="1412874"/>
            <a:ext cx="2720521" cy="1776729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pic>
        <p:nvPicPr>
          <p:cNvPr id="8" name="Изображение 7" descr="IMG_2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" y="692785"/>
            <a:ext cx="2687152" cy="177673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pic>
        <p:nvPicPr>
          <p:cNvPr id="9" name="Изображение 5" descr="IMG_2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0328" y="3893670"/>
            <a:ext cx="2720521" cy="1806661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95935"/>
            <a:ext cx="8229600" cy="814070"/>
          </a:xfrm>
        </p:spPr>
        <p:txBody>
          <a:bodyPr/>
          <a:lstStyle/>
          <a:p>
            <a:pPr algn="l"/>
            <a:r>
              <a:rPr lang="ru-RU" altLang="en-US" sz="20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  <a:t>Что же такое психологическая готовность к школе </a:t>
            </a:r>
            <a:br>
              <a:rPr lang="ru-RU" altLang="en-US" sz="20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</a:br>
            <a:r>
              <a:rPr lang="ru-RU" altLang="en-US" sz="20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  <a:t>                                                         и можно ли ее сформировать ?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457200" y="1577340"/>
            <a:ext cx="7870190" cy="4584065"/>
          </a:xfrm>
        </p:spPr>
        <p:txBody>
          <a:bodyPr/>
          <a:lstStyle/>
          <a:p>
            <a:pPr marL="0" indent="0" algn="just">
              <a:lnSpc>
                <a:spcPct val="75000"/>
              </a:lnSpc>
              <a:spcBef>
                <a:spcPts val="20"/>
              </a:spcBef>
              <a:spcAft>
                <a:spcPts val="0"/>
              </a:spcAft>
              <a:buNone/>
            </a:pPr>
            <a:endParaRPr lang="ru-RU" altLang="en-US" sz="1800" b="1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  <a:p>
            <a:pPr marL="0" indent="0" algn="just">
              <a:lnSpc>
                <a:spcPct val="75000"/>
              </a:lnSpc>
              <a:spcBef>
                <a:spcPts val="20"/>
              </a:spcBef>
              <a:spcAft>
                <a:spcPts val="0"/>
              </a:spcAft>
              <a:buNone/>
            </a:pPr>
            <a:endParaRPr lang="ru-RU" altLang="en-US" sz="1800" b="1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  <a:p>
            <a:pPr marL="0" indent="0" algn="just">
              <a:lnSpc>
                <a:spcPct val="75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lang="ru-RU" altLang="en-US" sz="1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Психологическая готовность</a:t>
            </a:r>
            <a:r>
              <a:rPr lang="ru-RU" altLang="en-US" sz="1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 </a:t>
            </a:r>
            <a:r>
              <a:rPr lang="ru-RU" altLang="en-US" sz="1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 - </a:t>
            </a:r>
            <a:r>
              <a:rPr lang="ru-RU" altLang="en-US" sz="16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 </a:t>
            </a:r>
            <a:r>
              <a:rPr lang="ru-RU" altLang="en-US" sz="1600" b="1">
                <a:effectLst/>
                <a:sym typeface="+mn-ea"/>
              </a:rPr>
              <a:t>это необходимый и достаточный уровень психического развития ребенка для начала освоения школьной учебной программы в условиях обучения  в группе сверстников</a:t>
            </a:r>
            <a:endParaRPr lang="ru-RU" altLang="en-US" sz="1600" b="1">
              <a:solidFill>
                <a:schemeClr val="tx1"/>
              </a:solidFill>
              <a:effectLst/>
              <a:sym typeface="+mn-ea"/>
            </a:endParaRPr>
          </a:p>
          <a:p>
            <a:pPr marL="285750" indent="-285750" algn="l">
              <a:lnSpc>
                <a:spcPct val="75000"/>
              </a:lnSpc>
              <a:spcBef>
                <a:spcPts val="2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altLang="en-US" sz="1600" b="1">
              <a:solidFill>
                <a:schemeClr val="tx1"/>
              </a:solidFill>
              <a:effectLst/>
              <a:sym typeface="+mn-ea"/>
            </a:endParaRPr>
          </a:p>
          <a:p>
            <a:pPr marL="285750" indent="-285750" algn="l">
              <a:lnSpc>
                <a:spcPct val="75000"/>
              </a:lnSpc>
              <a:spcBef>
                <a:spcPts val="20"/>
              </a:spcBef>
              <a:spcAft>
                <a:spcPts val="0"/>
              </a:spcAft>
              <a:buFont typeface="Wingdings" panose="05000000000000000000" charset="0"/>
              <a:buChar char="ü"/>
            </a:pPr>
            <a:r>
              <a:rPr lang="ru-RU" altLang="en-US" sz="1600" b="1">
                <a:effectLst/>
                <a:sym typeface="+mn-ea"/>
              </a:rPr>
              <a:t>в играх,</a:t>
            </a:r>
            <a:endParaRPr lang="ru-RU" altLang="en-US" sz="1600" b="1">
              <a:solidFill>
                <a:schemeClr val="tx1"/>
              </a:solidFill>
              <a:effectLst/>
              <a:sym typeface="+mn-ea"/>
            </a:endParaRPr>
          </a:p>
          <a:p>
            <a:pPr marL="285750" indent="-285750" algn="l">
              <a:lnSpc>
                <a:spcPct val="75000"/>
              </a:lnSpc>
              <a:spcBef>
                <a:spcPts val="20"/>
              </a:spcBef>
              <a:spcAft>
                <a:spcPts val="0"/>
              </a:spcAft>
              <a:buFont typeface="Wingdings" panose="05000000000000000000" charset="0"/>
              <a:buChar char="ü"/>
            </a:pPr>
            <a:r>
              <a:rPr lang="ru-RU" altLang="en-US" sz="1600" b="1">
                <a:effectLst/>
                <a:sym typeface="+mn-ea"/>
              </a:rPr>
              <a:t>в труде,</a:t>
            </a:r>
            <a:endParaRPr lang="ru-RU" altLang="en-US" sz="1600" b="1">
              <a:solidFill>
                <a:schemeClr val="tx1"/>
              </a:solidFill>
              <a:effectLst/>
              <a:sym typeface="+mn-ea"/>
            </a:endParaRPr>
          </a:p>
          <a:p>
            <a:pPr marL="285750" indent="-285750" algn="l">
              <a:lnSpc>
                <a:spcPct val="75000"/>
              </a:lnSpc>
              <a:spcBef>
                <a:spcPts val="20"/>
              </a:spcBef>
              <a:spcAft>
                <a:spcPts val="0"/>
              </a:spcAft>
              <a:buFont typeface="Wingdings" panose="05000000000000000000" charset="0"/>
              <a:buChar char="ü"/>
            </a:pPr>
            <a:r>
              <a:rPr lang="ru-RU" altLang="en-US" sz="1600" b="1">
                <a:effectLst/>
                <a:sym typeface="+mn-ea"/>
              </a:rPr>
              <a:t>в общении со взрослыми и сверстниками,</a:t>
            </a:r>
            <a:endParaRPr lang="ru-RU" altLang="en-US" sz="1600" b="1">
              <a:solidFill>
                <a:schemeClr val="tx1"/>
              </a:solidFill>
              <a:effectLst/>
              <a:sym typeface="+mn-ea"/>
            </a:endParaRPr>
          </a:p>
          <a:p>
            <a:pPr marL="285750" indent="-285750" algn="l">
              <a:lnSpc>
                <a:spcPct val="75000"/>
              </a:lnSpc>
              <a:spcBef>
                <a:spcPts val="20"/>
              </a:spcBef>
              <a:spcAft>
                <a:spcPts val="0"/>
              </a:spcAft>
              <a:buFont typeface="Wingdings" panose="05000000000000000000" charset="0"/>
              <a:buChar char="ü"/>
            </a:pPr>
            <a:r>
              <a:rPr lang="ru-RU" altLang="en-US" sz="1600" b="1">
                <a:effectLst/>
                <a:sym typeface="+mn-ea"/>
              </a:rPr>
              <a:t>в процессе формирования традиционных школьных навыков  (письма, счета, чтения)</a:t>
            </a:r>
            <a:endParaRPr lang="ru-RU" altLang="en-US" sz="1600" b="1">
              <a:solidFill>
                <a:schemeClr val="tx1"/>
              </a:solidFill>
              <a:effectLst/>
              <a:sym typeface="+mn-ea"/>
            </a:endParaRPr>
          </a:p>
          <a:p>
            <a:pPr marL="0" indent="0" algn="l">
              <a:lnSpc>
                <a:spcPct val="75000"/>
              </a:lnSpc>
              <a:spcBef>
                <a:spcPts val="20"/>
              </a:spcBef>
              <a:spcAft>
                <a:spcPts val="0"/>
              </a:spcAft>
              <a:buNone/>
            </a:pPr>
            <a:endParaRPr lang="ru-RU" altLang="en-US" sz="18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  <a:p>
            <a:pPr marL="0" indent="0" algn="l">
              <a:lnSpc>
                <a:spcPct val="75000"/>
              </a:lnSpc>
              <a:spcBef>
                <a:spcPts val="20"/>
              </a:spcBef>
              <a:spcAft>
                <a:spcPts val="0"/>
              </a:spcAft>
              <a:buNone/>
            </a:pPr>
            <a:endParaRPr lang="ru-RU" altLang="en-US" sz="180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  <a:p>
            <a:pPr marL="0" indent="0" algn="l">
              <a:lnSpc>
                <a:spcPct val="75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lang="ru-RU" altLang="en-US" sz="1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Составляющие психологической готовности</a:t>
            </a:r>
            <a:r>
              <a:rPr lang="ru-RU" altLang="en-US" sz="1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:</a:t>
            </a:r>
            <a:endParaRPr lang="ru-RU" altLang="en-US" sz="1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 algn="l">
              <a:lnSpc>
                <a:spcPct val="40000"/>
              </a:lnSpc>
              <a:spcBef>
                <a:spcPts val="20"/>
              </a:spcBef>
              <a:spcAft>
                <a:spcPts val="0"/>
              </a:spcAft>
              <a:buNone/>
            </a:pPr>
            <a:endParaRPr lang="ru-RU" altLang="en-US" sz="1800">
              <a:sym typeface="+mn-ea"/>
            </a:endParaRPr>
          </a:p>
          <a:p>
            <a:pPr marL="0" indent="0" algn="l">
              <a:lnSpc>
                <a:spcPct val="40000"/>
              </a:lnSpc>
              <a:spcBef>
                <a:spcPts val="20"/>
              </a:spcBef>
              <a:spcAft>
                <a:spcPts val="0"/>
              </a:spcAft>
              <a:buNone/>
            </a:pPr>
            <a:endParaRPr lang="ru-RU" altLang="en-US" sz="1600" b="1">
              <a:sym typeface="+mn-ea"/>
            </a:endParaRPr>
          </a:p>
          <a:p>
            <a:pPr marL="285750" indent="-285750" algn="l">
              <a:lnSpc>
                <a:spcPct val="40000"/>
              </a:lnSpc>
              <a:spcBef>
                <a:spcPts val="20"/>
              </a:spcBef>
              <a:spcAft>
                <a:spcPts val="0"/>
              </a:spcAft>
              <a:buFont typeface="Wingdings" panose="05000000000000000000" charset="0"/>
              <a:buChar char="ü"/>
            </a:pPr>
            <a:r>
              <a:rPr lang="ru-RU" altLang="en-US" sz="1600" b="1">
                <a:sym typeface="+mn-ea"/>
              </a:rPr>
              <a:t>Личностно-социальная готовность</a:t>
            </a:r>
            <a:endParaRPr lang="ru-RU" altLang="en-US" sz="1600" b="1"/>
          </a:p>
          <a:p>
            <a:pPr marL="285750" indent="-285750" algn="l">
              <a:lnSpc>
                <a:spcPct val="40000"/>
              </a:lnSpc>
              <a:spcBef>
                <a:spcPts val="20"/>
              </a:spcBef>
              <a:spcAft>
                <a:spcPts val="0"/>
              </a:spcAft>
              <a:buFont typeface="Wingdings" panose="05000000000000000000" charset="0"/>
              <a:buChar char="ü"/>
            </a:pPr>
            <a:endParaRPr lang="ru-RU" altLang="en-US" sz="1600" b="1"/>
          </a:p>
          <a:p>
            <a:pPr marL="285750" indent="-285750" algn="l">
              <a:lnSpc>
                <a:spcPct val="40000"/>
              </a:lnSpc>
              <a:spcBef>
                <a:spcPts val="20"/>
              </a:spcBef>
              <a:spcAft>
                <a:spcPts val="0"/>
              </a:spcAft>
              <a:buFont typeface="Wingdings" panose="05000000000000000000" charset="0"/>
              <a:buChar char="ü"/>
            </a:pPr>
            <a:r>
              <a:rPr lang="ru-RU" altLang="en-US" sz="1600" b="1">
                <a:sym typeface="+mn-ea"/>
              </a:rPr>
              <a:t>Интеллектуальная готовность</a:t>
            </a:r>
            <a:endParaRPr lang="ru-RU" altLang="en-US" sz="1600" b="1"/>
          </a:p>
          <a:p>
            <a:pPr marL="285750" indent="-285750" algn="l">
              <a:lnSpc>
                <a:spcPct val="40000"/>
              </a:lnSpc>
              <a:spcBef>
                <a:spcPts val="20"/>
              </a:spcBef>
              <a:spcAft>
                <a:spcPts val="0"/>
              </a:spcAft>
              <a:buFont typeface="Wingdings" panose="05000000000000000000" charset="0"/>
              <a:buChar char="ü"/>
            </a:pPr>
            <a:endParaRPr lang="ru-RU" altLang="en-US" sz="1600" b="1"/>
          </a:p>
          <a:p>
            <a:pPr marL="285750" indent="-285750" algn="l">
              <a:lnSpc>
                <a:spcPct val="40000"/>
              </a:lnSpc>
              <a:spcBef>
                <a:spcPts val="20"/>
              </a:spcBef>
              <a:spcAft>
                <a:spcPts val="0"/>
              </a:spcAft>
              <a:buFont typeface="Wingdings" panose="05000000000000000000" charset="0"/>
              <a:buChar char="ü"/>
            </a:pPr>
            <a:r>
              <a:rPr lang="ru-RU" altLang="en-US" sz="1600" b="1">
                <a:sym typeface="+mn-ea"/>
              </a:rPr>
              <a:t>Мотивационная готовность</a:t>
            </a:r>
            <a:endParaRPr lang="ru-RU" altLang="en-US" sz="1600" b="1"/>
          </a:p>
          <a:p>
            <a:pPr marL="285750" indent="-285750" algn="l">
              <a:lnSpc>
                <a:spcPct val="40000"/>
              </a:lnSpc>
              <a:spcBef>
                <a:spcPts val="20"/>
              </a:spcBef>
              <a:spcAft>
                <a:spcPts val="0"/>
              </a:spcAft>
              <a:buFont typeface="Wingdings" panose="05000000000000000000" charset="0"/>
              <a:buChar char="ü"/>
            </a:pPr>
            <a:endParaRPr lang="ru-RU" altLang="en-US" sz="1600" b="1"/>
          </a:p>
          <a:p>
            <a:pPr marL="285750" indent="-285750" algn="l">
              <a:lnSpc>
                <a:spcPct val="40000"/>
              </a:lnSpc>
              <a:spcBef>
                <a:spcPts val="20"/>
              </a:spcBef>
              <a:spcAft>
                <a:spcPts val="0"/>
              </a:spcAft>
              <a:buFont typeface="Wingdings" panose="05000000000000000000" charset="0"/>
              <a:buChar char="ü"/>
            </a:pPr>
            <a:r>
              <a:rPr lang="ru-RU" altLang="en-US" sz="1600" b="1">
                <a:sym typeface="+mn-ea"/>
              </a:rPr>
              <a:t>Эмоционально-волевая готовность</a:t>
            </a:r>
            <a:endParaRPr lang="ru-RU" altLang="en-US" sz="1600" b="1"/>
          </a:p>
          <a:p>
            <a:endParaRPr lang="ru-RU" altLang="en-US" sz="1600" b="1"/>
          </a:p>
        </p:txBody>
      </p:sp>
      <p:pic>
        <p:nvPicPr>
          <p:cNvPr id="13314" name="Picture 2" descr="Анимашки Книги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2180" y="4220845"/>
            <a:ext cx="1526540" cy="17481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9960" y="251460"/>
            <a:ext cx="4564380" cy="909320"/>
          </a:xfrm>
        </p:spPr>
        <p:txBody>
          <a:bodyPr/>
          <a:lstStyle/>
          <a:p>
            <a:pPr algn="ctr"/>
            <a:r>
              <a:rPr lang="ru-RU" altLang="en-US" sz="24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Личностно - социальная готовность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245110" y="1839595"/>
            <a:ext cx="8039100" cy="4625975"/>
          </a:xfrm>
        </p:spPr>
        <p:txBody>
          <a:bodyPr/>
          <a:lstStyle/>
          <a:p>
            <a:pPr algn="just">
              <a:buFont typeface="Wingdings" panose="05000000000000000000" charset="0"/>
              <a:buChar char="ü"/>
            </a:pPr>
            <a:r>
              <a:rPr lang="ru-RU" sz="1600" b="1" dirty="0">
                <a:solidFill>
                  <a:schemeClr val="tx1"/>
                </a:solidFill>
                <a:cs typeface="+mn-lt"/>
                <a:sym typeface="+mn-ea"/>
              </a:rPr>
              <a:t>У ребенка, поступающего в школу, должен быть определенный уровень познавательных интересов, готовность к изменению социальной  позиции, желание учиться.</a:t>
            </a:r>
          </a:p>
          <a:p>
            <a:pPr algn="just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Font typeface="Wingdings" panose="05000000000000000000" charset="0"/>
              <a:buChar char="ü"/>
            </a:pPr>
            <a:endParaRPr lang="ru-RU" sz="1600" b="1" dirty="0">
              <a:solidFill>
                <a:schemeClr val="tx1"/>
              </a:solidFill>
              <a:cs typeface="+mn-lt"/>
              <a:sym typeface="+mn-ea"/>
            </a:endParaRPr>
          </a:p>
          <a:p>
            <a:pPr algn="just">
              <a:lnSpc>
                <a:spcPct val="90000"/>
              </a:lnSpc>
              <a:spcBef>
                <a:spcPts val="20"/>
              </a:spcBef>
              <a:spcAft>
                <a:spcPts val="0"/>
              </a:spcAft>
              <a:buFont typeface="Wingdings" panose="05000000000000000000" charset="0"/>
              <a:buChar char="ü"/>
            </a:pPr>
            <a:r>
              <a:rPr lang="ru-RU" sz="1600" b="1" dirty="0">
                <a:solidFill>
                  <a:schemeClr val="tx1"/>
                </a:solidFill>
                <a:cs typeface="+mn-lt"/>
                <a:sym typeface="+mn-ea"/>
              </a:rPr>
              <a:t>На рубеже 6 лет формируется внутренняя позиция школьника – эмоционально-благополучное отношение к школе, минимальное стремление к игровым и развлекательным  (дошкольным) элементам деятельности, ребенок осознает   необходимость учения, понимает ее важность и социальную значимость.</a:t>
            </a:r>
          </a:p>
          <a:p>
            <a:pPr algn="just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Font typeface="Wingdings" panose="05000000000000000000" charset="0"/>
              <a:buChar char="ü"/>
            </a:pPr>
            <a:endParaRPr lang="ru-RU" sz="1600" b="1" dirty="0">
              <a:solidFill>
                <a:schemeClr val="tx1"/>
              </a:solidFill>
              <a:cs typeface="+mn-lt"/>
              <a:sym typeface="+mn-ea"/>
            </a:endParaRPr>
          </a:p>
          <a:p>
            <a:pPr algn="just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Font typeface="Wingdings" panose="05000000000000000000" charset="0"/>
              <a:buChar char="ü"/>
            </a:pPr>
            <a:r>
              <a:rPr lang="ru-RU" sz="1600" b="1" dirty="0">
                <a:solidFill>
                  <a:schemeClr val="tx1"/>
                </a:solidFill>
                <a:cs typeface="+mn-lt"/>
                <a:sym typeface="+mn-ea"/>
              </a:rPr>
              <a:t>Чтобы успешно обучаться в школе, ребенок должен уметь  строить адекватные системе обучения отношения со взрослыми, т.е. у него должна быть развита произвольность.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ü"/>
            </a:pPr>
            <a:endParaRPr lang="ru-RU" sz="1600" b="1" dirty="0">
              <a:solidFill>
                <a:schemeClr val="tx1"/>
              </a:solidFill>
              <a:cs typeface="+mn-lt"/>
              <a:sym typeface="+mn-ea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ü"/>
            </a:pPr>
            <a:r>
              <a:rPr lang="ru-RU" sz="1600" b="1" dirty="0">
                <a:solidFill>
                  <a:schemeClr val="tx1"/>
                </a:solidFill>
                <a:cs typeface="+mn-lt"/>
                <a:sym typeface="+mn-ea"/>
              </a:rPr>
              <a:t>Ребенок должен уметь строить отношения со сверстниками.   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ru-RU" sz="1600" b="1" dirty="0">
                <a:solidFill>
                  <a:schemeClr val="tx1"/>
                </a:solidFill>
                <a:cs typeface="+mn-lt"/>
                <a:sym typeface="+mn-ea"/>
              </a:rPr>
              <a:t>      Общение ребенка с детьми не должно отличаться особой 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ru-RU" sz="1600" b="1" dirty="0">
                <a:solidFill>
                  <a:schemeClr val="tx1"/>
                </a:solidFill>
                <a:cs typeface="+mn-lt"/>
                <a:sym typeface="+mn-ea"/>
              </a:rPr>
              <a:t>      конфликтностью, к школьному возрасту он должен легко устанавливать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ru-RU" sz="1600" b="1" dirty="0">
                <a:solidFill>
                  <a:schemeClr val="tx1"/>
                </a:solidFill>
                <a:cs typeface="+mn-lt"/>
                <a:sym typeface="+mn-ea"/>
              </a:rPr>
              <a:t>      деловые контакты, относиться к сверстникам как к партнерам.</a:t>
            </a:r>
            <a:endParaRPr lang="ru-RU" sz="1600" b="1" dirty="0">
              <a:solidFill>
                <a:schemeClr val="tx1"/>
              </a:solidFill>
              <a:cs typeface="+mn-lt"/>
            </a:endParaRPr>
          </a:p>
          <a:p>
            <a:pPr marL="0" indent="0" algn="just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Font typeface="Wingdings" panose="05000000000000000000" charset="0"/>
              <a:buNone/>
            </a:pPr>
            <a:endParaRPr lang="ru-RU" sz="1800" b="1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Font typeface="Wingdings" panose="05000000000000000000" charset="0"/>
              <a:buNone/>
            </a:pPr>
            <a:endParaRPr lang="ru-RU" sz="1800" b="1" dirty="0">
              <a:solidFill>
                <a:schemeClr val="bg2">
                  <a:lumMod val="50000"/>
                </a:schemeClr>
              </a:solidFill>
              <a:sym typeface="+mn-ea"/>
            </a:endParaRPr>
          </a:p>
          <a:p>
            <a:pPr marL="0" indent="0">
              <a:buFont typeface="Wingdings" panose="05000000000000000000" charset="0"/>
              <a:buNone/>
            </a:pPr>
            <a:endParaRPr lang="ru-RU" altLang="en-US" sz="1800"/>
          </a:p>
        </p:txBody>
      </p:sp>
      <p:pic>
        <p:nvPicPr>
          <p:cNvPr id="25" name="Изображение 18" descr="IMG_25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99795" y="251460"/>
            <a:ext cx="2268220" cy="151384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5250" y="190500"/>
            <a:ext cx="4057650" cy="760095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ru-RU" altLang="en-US" sz="240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Эмоционально - волевая готовность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457200" y="4569460"/>
            <a:ext cx="4038600" cy="1558290"/>
          </a:xfrm>
        </p:spPr>
        <p:txBody>
          <a:bodyPr/>
          <a:lstStyle/>
          <a:p>
            <a:endParaRPr lang="ru-RU" sz="160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/>
              <a:uLnTx/>
              <a:uFillTx/>
              <a:ea typeface="+mj-ea"/>
              <a:cs typeface="+mn-lt"/>
              <a:sym typeface="+mn-ea"/>
            </a:endParaRPr>
          </a:p>
          <a:p>
            <a:endParaRPr lang="ru-RU" sz="160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/>
              <a:uLnTx/>
              <a:uFillTx/>
              <a:ea typeface="+mj-ea"/>
              <a:cs typeface="+mn-lt"/>
              <a:sym typeface="+mn-ea"/>
            </a:endParaRPr>
          </a:p>
          <a:p>
            <a:pPr marL="0" indent="0">
              <a:buNone/>
            </a:pPr>
            <a:endParaRPr lang="ru-RU" altLang="en-US" sz="160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/>
              <a:uLnTx/>
              <a:uFillTx/>
              <a:ea typeface="+mj-ea"/>
              <a:cs typeface="+mn-lt"/>
              <a:sym typeface="+mn-ea"/>
            </a:endParaRPr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>
          <a:xfrm>
            <a:off x="716280" y="1852930"/>
            <a:ext cx="7970520" cy="2129155"/>
          </a:xfrm>
        </p:spPr>
        <p:txBody>
          <a:bodyPr/>
          <a:lstStyle/>
          <a:p>
            <a:pPr marL="0" indent="0">
              <a:buNone/>
            </a:pPr>
            <a:r>
              <a:rPr lang="ru-RU" altLang="en-US" sz="1600" b="1"/>
              <a:t>В школе ребенка ждет напряженный труд. От него потребуется делать не только то, что ему хочется, но и то, что требует учитель, школьный режим, программа.</a:t>
            </a:r>
          </a:p>
          <a:p>
            <a:pPr marL="0" indent="0">
              <a:buNone/>
            </a:pPr>
            <a:endParaRPr lang="ru-RU" altLang="en-US" sz="1600"/>
          </a:p>
          <a:p>
            <a:pPr marL="0" indent="0">
              <a:buFont typeface="Wingdings" panose="05000000000000000000" charset="0"/>
              <a:buNone/>
            </a:pPr>
            <a:r>
              <a:rPr lang="ru-RU" altLang="en-US" sz="1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Ребенок должен уметь: </a:t>
            </a:r>
            <a:endParaRPr lang="ru-RU" altLang="en-US" sz="1600"/>
          </a:p>
          <a:p>
            <a:pPr>
              <a:buFont typeface="Wingdings" panose="05000000000000000000" charset="0"/>
              <a:buChar char="ü"/>
            </a:pPr>
            <a:r>
              <a:rPr lang="ru-RU" altLang="en-US" sz="1600" b="1"/>
              <a:t>контролировать свои эмоции  и понимать эмоции других;</a:t>
            </a:r>
          </a:p>
          <a:p>
            <a:pPr>
              <a:buFont typeface="Wingdings" panose="05000000000000000000" charset="0"/>
              <a:buChar char="ü"/>
            </a:pPr>
            <a:r>
              <a:rPr lang="ru-RU" altLang="en-US" sz="1600" b="1"/>
              <a:t>контролировать свои действия, подчиняя указанием взрослого;</a:t>
            </a:r>
          </a:p>
          <a:p>
            <a:pPr>
              <a:buFont typeface="Wingdings" panose="05000000000000000000" charset="0"/>
              <a:buChar char="ü"/>
            </a:pPr>
            <a:r>
              <a:rPr lang="ru-RU" altLang="en-US" sz="1600" b="1">
                <a:sym typeface="+mn-ea"/>
              </a:rPr>
              <a:t>регулировать свое состояние и поведение.</a:t>
            </a:r>
          </a:p>
          <a:p>
            <a:pPr>
              <a:buFont typeface="Wingdings" panose="05000000000000000000" charset="0"/>
              <a:buChar char="ü"/>
            </a:pPr>
            <a:endParaRPr lang="ru-RU" altLang="en-US" sz="1600" b="1">
              <a:sym typeface="+mn-ea"/>
            </a:endParaRPr>
          </a:p>
          <a:p>
            <a:pPr marL="0" indent="0">
              <a:buFont typeface="Wingdings" panose="05000000000000000000" charset="0"/>
              <a:buNone/>
            </a:pPr>
            <a:endParaRPr lang="ru-RU" altLang="en-US" sz="1600" b="1"/>
          </a:p>
          <a:p>
            <a:pPr marL="0" indent="0">
              <a:buFont typeface="Wingdings" panose="05000000000000000000" charset="0"/>
              <a:buNone/>
            </a:pPr>
            <a:endParaRPr lang="ru-RU" altLang="en-US" sz="1600" b="1"/>
          </a:p>
          <a:p>
            <a:pPr>
              <a:buFont typeface="Wingdings" panose="05000000000000000000" charset="0"/>
              <a:buChar char="ü"/>
            </a:pPr>
            <a:endParaRPr lang="ru-RU" altLang="en-US" sz="1600" b="1"/>
          </a:p>
        </p:txBody>
      </p:sp>
      <p:pic>
        <p:nvPicPr>
          <p:cNvPr id="55" name="Изображение 46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405" y="4509135"/>
            <a:ext cx="2027555" cy="15290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" name="Изображение 45" descr="IMG_2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250" y="4569460"/>
            <a:ext cx="2025650" cy="15284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" name="Изображение 23" descr="IMG_2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50" y="191135"/>
            <a:ext cx="2286635" cy="13779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9715" y="190500"/>
            <a:ext cx="5887085" cy="58293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pPr algn="l"/>
            <a:r>
              <a:rPr lang="ru-RU" altLang="en-US" sz="240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         Мотивационная готовность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457200" y="1615440"/>
            <a:ext cx="7348855" cy="4512310"/>
          </a:xfrm>
        </p:spPr>
        <p:txBody>
          <a:bodyPr/>
          <a:lstStyle/>
          <a:p>
            <a:pPr marL="0" indent="0" algn="just">
              <a:buNone/>
            </a:pPr>
            <a:r>
              <a:rPr lang="ru-RU" altLang="en-US" sz="1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Мотивация учения</a:t>
            </a:r>
            <a:r>
              <a:rPr lang="ru-RU" altLang="en-US" sz="1600" dirty="0"/>
              <a:t> </a:t>
            </a:r>
            <a:r>
              <a:rPr lang="ru-RU" altLang="en-US" sz="1600" b="1" dirty="0"/>
              <a:t>- один из важнейших факторов, который обеспечивает успех в учебной деятельности. В случае несформированности мотивов к учению, ребёнок очень трудно привыкает к новым условиям, коллективу, учителю, недостаточно хорошо воспринимает школьный материал, что приводит к дезадаптации. </a:t>
            </a:r>
          </a:p>
          <a:p>
            <a:pPr marL="0" indent="0" algn="l">
              <a:buNone/>
            </a:pPr>
            <a:r>
              <a:rPr lang="ru-RU" altLang="en-US" sz="1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Мотивационная готовность к школьному обучению складывается из:</a:t>
            </a:r>
            <a:endParaRPr lang="ru-RU" altLang="en-US" sz="16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l">
              <a:lnSpc>
                <a:spcPct val="85000"/>
              </a:lnSpc>
              <a:spcBef>
                <a:spcPts val="20"/>
              </a:spcBef>
              <a:spcAft>
                <a:spcPts val="0"/>
              </a:spcAft>
              <a:buFont typeface="Wingdings" panose="05000000000000000000" charset="0"/>
              <a:buChar char="ü"/>
            </a:pPr>
            <a:endParaRPr lang="ru-RU" altLang="en-US" sz="1600" b="1" dirty="0"/>
          </a:p>
          <a:p>
            <a:pPr algn="l">
              <a:lnSpc>
                <a:spcPct val="85000"/>
              </a:lnSpc>
              <a:spcBef>
                <a:spcPts val="20"/>
              </a:spcBef>
              <a:spcAft>
                <a:spcPts val="0"/>
              </a:spcAft>
              <a:buFont typeface="Wingdings" panose="05000000000000000000" charset="0"/>
              <a:buChar char="ü"/>
            </a:pPr>
            <a:r>
              <a:rPr lang="ru-RU" altLang="en-US" sz="1600" b="1" dirty="0"/>
              <a:t>положительных представлений о школе;</a:t>
            </a:r>
          </a:p>
          <a:p>
            <a:pPr algn="l">
              <a:lnSpc>
                <a:spcPct val="85000"/>
              </a:lnSpc>
              <a:spcBef>
                <a:spcPts val="20"/>
              </a:spcBef>
              <a:spcAft>
                <a:spcPts val="0"/>
              </a:spcAft>
              <a:buFont typeface="Wingdings" panose="05000000000000000000" charset="0"/>
              <a:buChar char="ü"/>
            </a:pPr>
            <a:r>
              <a:rPr lang="ru-RU" altLang="en-US" sz="1600" b="1" dirty="0"/>
              <a:t>желания учиться в школе, чтобы узнать много нового;</a:t>
            </a:r>
          </a:p>
          <a:p>
            <a:pPr algn="l">
              <a:lnSpc>
                <a:spcPct val="85000"/>
              </a:lnSpc>
              <a:spcBef>
                <a:spcPts val="20"/>
              </a:spcBef>
              <a:spcAft>
                <a:spcPts val="0"/>
              </a:spcAft>
              <a:buFont typeface="Wingdings" panose="05000000000000000000" charset="0"/>
              <a:buChar char="ü"/>
            </a:pPr>
            <a:r>
              <a:rPr lang="ru-RU" altLang="en-US" sz="1600" b="1" dirty="0"/>
              <a:t>формированной позиции школьника.</a:t>
            </a:r>
          </a:p>
          <a:p>
            <a:pPr marL="0" indent="0" algn="l">
              <a:lnSpc>
                <a:spcPct val="85000"/>
              </a:lnSpc>
              <a:spcBef>
                <a:spcPts val="20"/>
              </a:spcBef>
              <a:spcAft>
                <a:spcPts val="0"/>
              </a:spcAft>
              <a:buNone/>
            </a:pPr>
            <a:endParaRPr lang="ru-RU" altLang="en-US" sz="1600" dirty="0"/>
          </a:p>
          <a:p>
            <a:pPr marL="0" indent="0" algn="l">
              <a:buNone/>
            </a:pPr>
            <a:r>
              <a:rPr lang="ru-RU" altLang="en-US" sz="1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Для формирования мотивационной готовности к школе необходимо:</a:t>
            </a:r>
          </a:p>
          <a:p>
            <a:pPr algn="l">
              <a:lnSpc>
                <a:spcPct val="85000"/>
              </a:lnSpc>
              <a:spcBef>
                <a:spcPts val="20"/>
              </a:spcBef>
              <a:spcAft>
                <a:spcPts val="0"/>
              </a:spcAft>
              <a:buFont typeface="Wingdings" panose="05000000000000000000" charset="0"/>
              <a:buChar char="ü"/>
            </a:pPr>
            <a:endParaRPr lang="ru-RU" altLang="en-US" sz="1600" b="1" dirty="0"/>
          </a:p>
          <a:p>
            <a:pPr algn="l">
              <a:lnSpc>
                <a:spcPct val="85000"/>
              </a:lnSpc>
              <a:spcBef>
                <a:spcPts val="20"/>
              </a:spcBef>
              <a:spcAft>
                <a:spcPts val="0"/>
              </a:spcAft>
              <a:buFont typeface="Wingdings" panose="05000000000000000000" charset="0"/>
              <a:buChar char="ü"/>
            </a:pPr>
            <a:r>
              <a:rPr lang="ru-RU" altLang="en-US" sz="1600" b="1" dirty="0"/>
              <a:t>поддерживать интерес ребенка ко всему новому, отвечать на его вопросы, давать новые сведения о знакомых предметах.</a:t>
            </a:r>
          </a:p>
          <a:p>
            <a:pPr algn="l">
              <a:lnSpc>
                <a:spcPct val="85000"/>
              </a:lnSpc>
              <a:spcBef>
                <a:spcPts val="20"/>
              </a:spcBef>
              <a:spcAft>
                <a:spcPts val="0"/>
              </a:spcAft>
              <a:buFont typeface="Wingdings" panose="05000000000000000000" charset="0"/>
              <a:buChar char="ü"/>
            </a:pPr>
            <a:r>
              <a:rPr lang="ru-RU" altLang="en-US" sz="1600" b="1" dirty="0"/>
              <a:t>знакомить с основными атрибутами школьной жизни.</a:t>
            </a:r>
          </a:p>
          <a:p>
            <a:pPr algn="l">
              <a:lnSpc>
                <a:spcPct val="85000"/>
              </a:lnSpc>
              <a:spcBef>
                <a:spcPts val="20"/>
              </a:spcBef>
              <a:spcAft>
                <a:spcPts val="0"/>
              </a:spcAft>
              <a:buFont typeface="Wingdings" panose="05000000000000000000" charset="0"/>
              <a:buChar char="ü"/>
            </a:pPr>
            <a:r>
              <a:rPr lang="ru-RU" altLang="en-US" sz="1600" b="1" dirty="0"/>
              <a:t>использовать загадки на школьную тему.</a:t>
            </a:r>
          </a:p>
          <a:p>
            <a:pPr algn="l">
              <a:lnSpc>
                <a:spcPct val="85000"/>
              </a:lnSpc>
              <a:spcBef>
                <a:spcPts val="20"/>
              </a:spcBef>
              <a:spcAft>
                <a:spcPts val="0"/>
              </a:spcAft>
              <a:buFont typeface="Wingdings" panose="05000000000000000000" charset="0"/>
              <a:buChar char="ü"/>
            </a:pPr>
            <a:r>
              <a:rPr lang="ru-RU" altLang="en-US" sz="1600" b="1" dirty="0"/>
              <a:t>подбирать развивающие игры типа «Собери себе портфель в школу», «Разложи по порядку», «Что лишнее?».</a:t>
            </a:r>
          </a:p>
        </p:txBody>
      </p:sp>
      <p:pic>
        <p:nvPicPr>
          <p:cNvPr id="29" name="Изображение 22" descr="IMG_25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9750" y="116840"/>
            <a:ext cx="2294255" cy="1358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3905" y="366395"/>
            <a:ext cx="5382895" cy="116586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ru-RU" altLang="en-US" sz="240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Интеллектуальная  готовность</a:t>
            </a:r>
          </a:p>
        </p:txBody>
      </p:sp>
      <p:sp>
        <p:nvSpPr>
          <p:cNvPr id="7" name="Замещающее содержимое 6"/>
          <p:cNvSpPr>
            <a:spLocks noGrp="1"/>
          </p:cNvSpPr>
          <p:nvPr>
            <p:ph sz="half" idx="1"/>
          </p:nvPr>
        </p:nvSpPr>
        <p:spPr>
          <a:xfrm>
            <a:off x="467360" y="2335530"/>
            <a:ext cx="7334250" cy="3656965"/>
          </a:xfrm>
          <a:ln>
            <a:noFill/>
          </a:ln>
        </p:spPr>
        <p:txBody>
          <a:bodyPr/>
          <a:lstStyle/>
          <a:p>
            <a:pPr marL="0" indent="0" algn="just">
              <a:buNone/>
            </a:pPr>
            <a:r>
              <a:rPr lang="ru-RU" sz="1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Интеллектуальна</a:t>
            </a:r>
            <a:r>
              <a:rPr lang="ru-RU" sz="1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n-lt"/>
                <a:sym typeface="+mn-ea"/>
              </a:rPr>
              <a:t>я готовность к школе –</a:t>
            </a:r>
            <a:r>
              <a:rPr lang="ru-RU" sz="1600" b="1" dirty="0">
                <a:solidFill>
                  <a:schemeClr val="tx1"/>
                </a:solidFill>
                <a:cs typeface="+mn-lt"/>
                <a:sym typeface="+mn-ea"/>
              </a:rPr>
              <a:t> это уровень развития познавательной сферы психики. Он затрагивает такие психические функции, как: восприятие, внимание, память, мышление, речь.</a:t>
            </a:r>
          </a:p>
          <a:p>
            <a:pPr marL="0" indent="0" algn="just">
              <a:buNone/>
            </a:pPr>
            <a:endParaRPr lang="ru-RU" sz="1600" b="1" dirty="0">
              <a:solidFill>
                <a:schemeClr val="tx1"/>
              </a:solidFill>
              <a:cs typeface="+mn-lt"/>
              <a:sym typeface="+mn-ea"/>
            </a:endParaRPr>
          </a:p>
          <a:p>
            <a:pPr marL="0" indent="0" algn="just">
              <a:buNone/>
            </a:pPr>
            <a:r>
              <a:rPr lang="ru-RU" sz="1600" b="1" dirty="0">
                <a:solidFill>
                  <a:schemeClr val="tx1"/>
                </a:solidFill>
                <a:cs typeface="+mn-lt"/>
                <a:sym typeface="+mn-ea"/>
              </a:rPr>
              <a:t>Важно, чтобы ребенок к школе был умственно развит. Ребенок должен научиться сравнивать, обобщать, делать самостоятельные выводы, анализировать.  Психологи установили, что ребенок  6 лет способен усвоить факты взаимодействия организма со средой, зависимости между формой предмета и его функцией, стремлением и поведением. Но достигает он этой способности только тогда, когда  с ребёнком занимаются.</a:t>
            </a:r>
          </a:p>
          <a:p>
            <a:pPr marL="0" indent="0" algn="just">
              <a:buNone/>
            </a:pPr>
            <a:endParaRPr lang="ru-RU" sz="1600" b="1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/>
              <a:uLnTx/>
              <a:uFillTx/>
              <a:cs typeface="+mn-lt"/>
              <a:sym typeface="+mn-ea"/>
            </a:endParaRPr>
          </a:p>
          <a:p>
            <a:pPr marL="0" indent="0" algn="just">
              <a:buNone/>
            </a:pPr>
            <a:r>
              <a:rPr lang="ru-RU" sz="160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/>
                <a:uLnTx/>
                <a:uFillTx/>
                <a:cs typeface="+mn-lt"/>
                <a:sym typeface="+mn-ea"/>
              </a:rPr>
              <a:t> </a:t>
            </a:r>
            <a:endParaRPr lang="ru-RU" sz="1600" b="1" dirty="0">
              <a:solidFill>
                <a:schemeClr val="tx1"/>
              </a:solidFill>
              <a:cs typeface="+mn-lt"/>
              <a:sym typeface="+mn-ea"/>
            </a:endParaRPr>
          </a:p>
          <a:p>
            <a:pPr algn="just"/>
            <a:endParaRPr lang="ru-RU" altLang="en-US" sz="1600" b="1" dirty="0">
              <a:solidFill>
                <a:schemeClr val="tx1"/>
              </a:solidFill>
              <a:cs typeface="+mn-lt"/>
            </a:endParaRPr>
          </a:p>
        </p:txBody>
      </p:sp>
      <p:pic>
        <p:nvPicPr>
          <p:cNvPr id="8" name="Изображение 20" descr="IMG_25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3895" y="391160"/>
            <a:ext cx="2273935" cy="1522095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319405" y="410845"/>
            <a:ext cx="4144645" cy="6077585"/>
          </a:xfrm>
        </p:spPr>
        <p:txBody>
          <a:bodyPr/>
          <a:lstStyle/>
          <a:p>
            <a:pPr marL="0" indent="0" algn="just">
              <a:buNone/>
            </a:pPr>
            <a:r>
              <a:rPr lang="ru-RU" sz="1600" b="1" dirty="0">
                <a:solidFill>
                  <a:schemeClr val="tx1"/>
                </a:solidFill>
                <a:sym typeface="+mn-ea"/>
              </a:rPr>
              <a:t>Важным показателем развития </a:t>
            </a:r>
            <a:r>
              <a:rPr lang="ru-RU" sz="1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внимания</a:t>
            </a:r>
            <a:r>
              <a:rPr lang="ru-RU" sz="1600" b="1" dirty="0">
                <a:solidFill>
                  <a:schemeClr val="tx1"/>
                </a:solidFill>
                <a:sym typeface="+mn-ea"/>
              </a:rPr>
              <a:t> является то, что в деятельности ребенка появляется действие по правилу – первый необходимый элемент произвольного внимания. Игры «Послушай и повтори»,  «Сделай так же»  и др.</a:t>
            </a:r>
          </a:p>
          <a:p>
            <a:pPr marL="0" indent="0" algn="just">
              <a:buNone/>
            </a:pPr>
            <a:endParaRPr lang="ru-RU" sz="1600" b="1" dirty="0">
              <a:solidFill>
                <a:schemeClr val="tx1"/>
              </a:solidFill>
              <a:sym typeface="+mn-ea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Память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:</a:t>
            </a:r>
            <a:r>
              <a:rPr lang="ru-RU" sz="1600" b="1" dirty="0">
                <a:solidFill>
                  <a:schemeClr val="tx1"/>
                </a:solidFill>
                <a:sym typeface="+mn-ea"/>
              </a:rPr>
              <a:t> </a:t>
            </a:r>
            <a:r>
              <a:rPr lang="ru-RU" sz="1600" b="1" dirty="0">
                <a:sym typeface="+mn-ea"/>
              </a:rPr>
              <a:t>К 7 годам ребенок должен знать очень многое из окружающего его мира. Помогут ему в этом познавательные беседы, чтение детских энциклопедий, заучивание стихов,  разнообразные игры, но самое главное, чтобы это было приятно ребенку. </a:t>
            </a:r>
            <a:endParaRPr lang="ru-RU" sz="1600" b="1" dirty="0">
              <a:solidFill>
                <a:schemeClr val="tx1"/>
              </a:solidFill>
              <a:sym typeface="+mn-ea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tx1"/>
                </a:solidFill>
                <a:sym typeface="+mn-ea"/>
              </a:rPr>
              <a:t>Для ребенка 6 – 7 лет вполне доступно такое задание - запомнить 10 слов, не связанных по смыслу. В первый раз он повторит от 2 до 5 слов. Можно называть слова еще раз и после 3 – 4 предъявлений ребенок обычно запоминает более половины слов. К 7 годам он может </a:t>
            </a:r>
            <a:r>
              <a:rPr lang="ru-RU" sz="1600" b="1" dirty="0">
                <a:sym typeface="+mn-ea"/>
              </a:rPr>
              <a:t>повторить</a:t>
            </a:r>
            <a:r>
              <a:rPr lang="ru-RU" sz="1600" b="1" dirty="0">
                <a:solidFill>
                  <a:schemeClr val="tx1"/>
                </a:solidFill>
                <a:sym typeface="+mn-ea"/>
              </a:rPr>
              <a:t> уже все 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tx1"/>
                </a:solidFill>
                <a:sym typeface="+mn-ea"/>
              </a:rPr>
              <a:t> </a:t>
            </a:r>
          </a:p>
          <a:p>
            <a:pPr marL="0" indent="0" algn="just">
              <a:buNone/>
            </a:pPr>
            <a:endParaRPr lang="ru-RU" sz="1600" b="1" dirty="0">
              <a:solidFill>
                <a:schemeClr val="tx1"/>
              </a:solidFill>
              <a:sym typeface="+mn-ea"/>
            </a:endParaRPr>
          </a:p>
          <a:p>
            <a:pPr marL="0" indent="0" algn="just">
              <a:buNone/>
            </a:pPr>
            <a:endParaRPr lang="ru-RU" sz="1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1600" b="1" dirty="0">
              <a:solidFill>
                <a:schemeClr val="tx1"/>
              </a:solidFill>
              <a:sym typeface="+mn-ea"/>
            </a:endParaRPr>
          </a:p>
          <a:p>
            <a:pPr marL="0" indent="0">
              <a:buNone/>
            </a:pPr>
            <a:endParaRPr lang="ru-RU" altLang="en-US" sz="1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alt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>
          <a:xfrm>
            <a:off x="4731385" y="338455"/>
            <a:ext cx="3955415" cy="5789295"/>
          </a:xfrm>
        </p:spPr>
        <p:txBody>
          <a:bodyPr/>
          <a:lstStyle/>
          <a:p>
            <a:pPr marL="0" indent="0">
              <a:buNone/>
            </a:pPr>
            <a:r>
              <a:rPr lang="ru-RU" sz="1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Мышление</a:t>
            </a:r>
            <a:r>
              <a:rPr lang="ru-RU" sz="1600" b="1" dirty="0">
                <a:solidFill>
                  <a:schemeClr val="tx1"/>
                </a:solidFill>
                <a:sym typeface="+mn-ea"/>
              </a:rPr>
              <a:t>: совершенствуется наглядно-действенное мышление (манипулирование предметами), улучшается наглядно - образное мышление (манипулирование образами и представлениями). Например, дети этого возраста уже могут понять, что такое план комнаты. С помощью схематичного изображения комнаты дети могут найти спрятанную игрушку. Полезны игры«Найди клад», «Лабиринты». И начинают активно формироваться предпосылки логического мышления.</a:t>
            </a:r>
            <a:endParaRPr lang="ru-RU" sz="1600" b="1" dirty="0">
              <a:solidFill>
                <a:schemeClr val="tx1"/>
              </a:solidFill>
            </a:endParaRPr>
          </a:p>
          <a:p>
            <a:endParaRPr lang="ru-RU" altLang="en-US" sz="1600" b="1" dirty="0">
              <a:solidFill>
                <a:schemeClr val="tx1"/>
              </a:solidFill>
            </a:endParaRPr>
          </a:p>
        </p:txBody>
      </p:sp>
      <p:pic>
        <p:nvPicPr>
          <p:cNvPr id="7" name="Изображение 5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7945" y="4509135"/>
            <a:ext cx="2267585" cy="150876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2677160" y="525780"/>
            <a:ext cx="5477510" cy="2256790"/>
          </a:xfrm>
        </p:spPr>
        <p:txBody>
          <a:bodyPr/>
          <a:lstStyle/>
          <a:p>
            <a:pPr marL="0" indent="0">
              <a:buNone/>
            </a:pPr>
            <a:endParaRPr lang="ru-RU" sz="1600" b="1" dirty="0">
              <a:solidFill>
                <a:schemeClr val="tx1"/>
              </a:solidFill>
              <a:sym typeface="+mn-ea"/>
            </a:endParaRPr>
          </a:p>
          <a:p>
            <a:pPr marL="0" indent="0" eaLnBrk="1" latinLnBrk="0" hangingPunct="1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1"/>
                </a:solidFill>
                <a:sym typeface="+mn-ea"/>
              </a:rPr>
              <a:t> </a:t>
            </a:r>
            <a:r>
              <a:rPr lang="ru-RU" sz="1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 Воображение</a:t>
            </a:r>
            <a:r>
              <a:rPr lang="ru-RU" sz="1600" b="1" dirty="0">
                <a:solidFill>
                  <a:schemeClr val="tx1"/>
                </a:solidFill>
                <a:sym typeface="+mn-ea"/>
              </a:rPr>
              <a:t>: становится активным –    </a:t>
            </a:r>
          </a:p>
          <a:p>
            <a:pPr marL="0" indent="0" eaLnBrk="1" latinLnBrk="0" hangingPunct="1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1"/>
                </a:solidFill>
                <a:sym typeface="+mn-ea"/>
              </a:rPr>
              <a:t>  произвольным.  Воображение выполняет   </a:t>
            </a:r>
          </a:p>
          <a:p>
            <a:pPr marL="0" indent="0" eaLnBrk="1" latinLnBrk="0" hangingPunct="1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1"/>
                </a:solidFill>
                <a:sym typeface="+mn-ea"/>
              </a:rPr>
              <a:t>  еще одну роль – аффективно- защитную.  </a:t>
            </a:r>
          </a:p>
          <a:p>
            <a:pPr marL="0" indent="0" eaLnBrk="1" latinLnBrk="0" hangingPunct="1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1"/>
                </a:solidFill>
                <a:sym typeface="+mn-ea"/>
              </a:rPr>
              <a:t>  Она предохраняет растущую, легко </a:t>
            </a:r>
          </a:p>
          <a:p>
            <a:pPr marL="0" indent="0" eaLnBrk="1" latinLnBrk="0" hangingPunct="1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1"/>
                </a:solidFill>
                <a:sym typeface="+mn-ea"/>
              </a:rPr>
              <a:t>  ранимую душу  ребенка от чрезмерно </a:t>
            </a:r>
          </a:p>
          <a:p>
            <a:pPr marL="0" indent="0" eaLnBrk="1" latinLnBrk="0" hangingPunct="1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1"/>
                </a:solidFill>
                <a:sym typeface="+mn-ea"/>
              </a:rPr>
              <a:t>  тяжелых переживаний.</a:t>
            </a:r>
          </a:p>
          <a:p>
            <a:pPr marL="0" indent="0">
              <a:buNone/>
            </a:pPr>
            <a:endParaRPr lang="ru-RU" altLang="en-US" sz="1600" b="1" dirty="0">
              <a:solidFill>
                <a:schemeClr val="tx1"/>
              </a:solidFill>
              <a:sym typeface="+mn-ea"/>
            </a:endParaRPr>
          </a:p>
          <a:p>
            <a:pPr marL="0" indent="0">
              <a:buNone/>
            </a:pPr>
            <a:endParaRPr lang="ru-RU" altLang="en-US" sz="1600" b="1" dirty="0">
              <a:solidFill>
                <a:schemeClr val="tx1"/>
              </a:solidFill>
              <a:sym typeface="+mn-ea"/>
            </a:endParaRPr>
          </a:p>
          <a:p>
            <a:pPr marL="0" indent="0">
              <a:buNone/>
            </a:pPr>
            <a:endParaRPr lang="ru-RU" altLang="en-US" sz="1600" b="1" dirty="0">
              <a:solidFill>
                <a:schemeClr val="tx1"/>
              </a:solidFill>
              <a:sym typeface="+mn-ea"/>
            </a:endParaRPr>
          </a:p>
          <a:p>
            <a:pPr marL="0" indent="0">
              <a:buNone/>
            </a:pPr>
            <a:endParaRPr lang="ru-RU" altLang="en-US" sz="1600" b="1" dirty="0">
              <a:solidFill>
                <a:schemeClr val="tx1"/>
              </a:solidFill>
              <a:sym typeface="+mn-ea"/>
            </a:endParaRPr>
          </a:p>
          <a:p>
            <a:pPr marL="0" indent="0">
              <a:buNone/>
            </a:pPr>
            <a:endParaRPr lang="ru-RU" altLang="en-US" sz="1600" b="1" dirty="0">
              <a:solidFill>
                <a:schemeClr val="tx1"/>
              </a:solidFill>
              <a:sym typeface="+mn-ea"/>
            </a:endParaRPr>
          </a:p>
          <a:p>
            <a:pPr marL="0" indent="0">
              <a:buNone/>
            </a:pPr>
            <a:endParaRPr lang="ru-RU" altLang="en-US" sz="1600" b="1" dirty="0">
              <a:solidFill>
                <a:schemeClr val="tx1"/>
              </a:solidFill>
              <a:sym typeface="+mn-ea"/>
            </a:endParaRPr>
          </a:p>
          <a:p>
            <a:pPr marL="0" indent="0">
              <a:buNone/>
            </a:pPr>
            <a:endParaRPr lang="ru-RU" altLang="en-US" sz="1600" b="1" dirty="0">
              <a:solidFill>
                <a:schemeClr val="tx1"/>
              </a:solidFill>
              <a:sym typeface="+mn-ea"/>
            </a:endParaRPr>
          </a:p>
          <a:p>
            <a:pPr marL="0" indent="0">
              <a:buNone/>
            </a:pPr>
            <a:endParaRPr lang="ru-RU" altLang="en-US" sz="1600" b="1" dirty="0">
              <a:solidFill>
                <a:schemeClr val="tx1"/>
              </a:solidFill>
              <a:sym typeface="+mn-ea"/>
            </a:endParaRPr>
          </a:p>
          <a:p>
            <a:pPr marL="0" indent="0">
              <a:buNone/>
            </a:pPr>
            <a:endParaRPr lang="ru-RU" altLang="en-US" sz="1600" b="1" dirty="0">
              <a:solidFill>
                <a:schemeClr val="tx1"/>
              </a:solidFill>
              <a:sym typeface="+mn-ea"/>
            </a:endParaRPr>
          </a:p>
        </p:txBody>
      </p:sp>
      <p:pic>
        <p:nvPicPr>
          <p:cNvPr id="20" name="Picture 10" descr="http://im2-tub.yandex.net/i?id=278480368-05-2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2775" y="780415"/>
            <a:ext cx="1713230" cy="1747520"/>
          </a:xfrm>
          <a:prstGeom prst="rect">
            <a:avLst/>
          </a:prstGeom>
          <a:ln>
            <a:solidFill>
              <a:schemeClr val="accent1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4" name="Изображение 30" descr="IMG_2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0" y="2921000"/>
            <a:ext cx="2282825" cy="1534795"/>
          </a:xfrm>
          <a:prstGeom prst="rect">
            <a:avLst/>
          </a:prstGeom>
          <a:noFill/>
          <a:ln w="9525">
            <a:solidFill>
              <a:schemeClr val="accent1">
                <a:alpha val="0"/>
              </a:schemeClr>
            </a:solidFill>
          </a:ln>
        </p:spPr>
      </p:pic>
      <p:pic>
        <p:nvPicPr>
          <p:cNvPr id="14" name="Изображение 11" descr="IMG_2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35" y="2924810"/>
            <a:ext cx="2248535" cy="1534795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sp>
        <p:nvSpPr>
          <p:cNvPr id="5" name="Текстовое поле 4"/>
          <p:cNvSpPr txBox="1"/>
          <p:nvPr/>
        </p:nvSpPr>
        <p:spPr>
          <a:xfrm>
            <a:off x="607695" y="3244850"/>
            <a:ext cx="5720080" cy="4769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>
              <a:buNone/>
            </a:pPr>
            <a:endParaRPr lang="ru-RU" altLang="en-US" sz="1600" b="1" dirty="0">
              <a:sym typeface="+mn-ea"/>
            </a:endParaRPr>
          </a:p>
          <a:p>
            <a:pPr marL="0" indent="0">
              <a:buNone/>
            </a:pPr>
            <a:endParaRPr lang="ru-RU" altLang="en-US" sz="1600" b="1" dirty="0">
              <a:sym typeface="+mn-ea"/>
            </a:endParaRPr>
          </a:p>
          <a:p>
            <a:pPr marL="0" indent="0">
              <a:buNone/>
            </a:pPr>
            <a:endParaRPr lang="ru-RU" altLang="en-US" sz="1600" b="1" dirty="0">
              <a:sym typeface="+mn-ea"/>
            </a:endParaRPr>
          </a:p>
          <a:p>
            <a:pPr marL="0" indent="0">
              <a:buNone/>
            </a:pPr>
            <a:endParaRPr lang="ru-RU" altLang="en-US" sz="1600" b="1" dirty="0">
              <a:sym typeface="+mn-ea"/>
            </a:endParaRPr>
          </a:p>
          <a:p>
            <a:pPr marL="0" indent="0">
              <a:buNone/>
            </a:pPr>
            <a:endParaRPr lang="ru-RU" altLang="en-US" sz="1600" b="1" dirty="0">
              <a:sym typeface="+mn-ea"/>
            </a:endParaRPr>
          </a:p>
          <a:p>
            <a:pPr marL="0" indent="0">
              <a:buNone/>
            </a:pPr>
            <a:endParaRPr lang="ru-RU" altLang="en-US" sz="1600" b="1" dirty="0">
              <a:sym typeface="+mn-ea"/>
            </a:endParaRPr>
          </a:p>
          <a:p>
            <a:pPr marL="0" indent="0">
              <a:buNone/>
            </a:pPr>
            <a:endParaRPr lang="ru-RU" altLang="en-US" sz="1600" b="1" dirty="0">
              <a:sym typeface="+mn-ea"/>
            </a:endParaRPr>
          </a:p>
          <a:p>
            <a:pPr marL="0" indent="0" fontAlgn="auto">
              <a:buNone/>
            </a:pPr>
            <a:r>
              <a:rPr lang="ru-RU" altLang="en-US" sz="1600" b="1" dirty="0">
                <a:sym typeface="+mn-ea"/>
              </a:rPr>
              <a:t>Необходимым компонентом интеллектуальной </a:t>
            </a:r>
          </a:p>
          <a:p>
            <a:pPr marL="0" indent="0" fontAlgn="auto">
              <a:buNone/>
            </a:pPr>
            <a:r>
              <a:rPr lang="ru-RU" altLang="en-US" sz="1600" b="1" dirty="0">
                <a:sym typeface="+mn-ea"/>
              </a:rPr>
              <a:t>готовности является достаточно высокий уровень развития</a:t>
            </a:r>
            <a:r>
              <a:rPr lang="ru-RU" altLang="en-US" sz="1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 речи</a:t>
            </a:r>
            <a:r>
              <a:rPr lang="ru-RU" altLang="en-US" sz="1600" b="1" dirty="0">
                <a:sym typeface="+mn-ea"/>
              </a:rPr>
              <a:t>.</a:t>
            </a:r>
          </a:p>
          <a:p>
            <a:pPr marL="0" indent="0">
              <a:buNone/>
            </a:pPr>
            <a:endParaRPr lang="ru-RU" altLang="en-US" sz="1600"/>
          </a:p>
          <a:p>
            <a:pPr marL="0" indent="0">
              <a:buNone/>
            </a:pPr>
            <a:endParaRPr lang="ru-RU" altLang="en-US" sz="1600"/>
          </a:p>
          <a:p>
            <a:pPr marL="0" indent="0">
              <a:buNone/>
            </a:pPr>
            <a:endParaRPr lang="ru-RU" altLang="en-US" sz="1600"/>
          </a:p>
          <a:p>
            <a:pPr marL="0" indent="0">
              <a:buNone/>
            </a:pPr>
            <a:endParaRPr lang="ru-RU" altLang="en-US" sz="1600"/>
          </a:p>
          <a:p>
            <a:pPr marL="0" indent="0">
              <a:buNone/>
            </a:pPr>
            <a:endParaRPr lang="ru-RU" altLang="en-US" sz="1600"/>
          </a:p>
          <a:p>
            <a:pPr marL="0" indent="0">
              <a:buNone/>
            </a:pPr>
            <a:endParaRPr lang="ru-RU" altLang="en-US" sz="1600"/>
          </a:p>
          <a:p>
            <a:pPr marL="0" indent="0">
              <a:buNone/>
            </a:pPr>
            <a:endParaRPr lang="ru-RU" altLang="en-US" sz="1600"/>
          </a:p>
          <a:p>
            <a:pPr marL="0" indent="0">
              <a:buNone/>
            </a:pPr>
            <a:endParaRPr lang="ru-RU" altLang="en-US" sz="1600"/>
          </a:p>
          <a:p>
            <a:pPr marL="0" indent="0">
              <a:buNone/>
            </a:pPr>
            <a:endParaRPr lang="ru-RU" altLang="en-US" sz="1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</TotalTime>
  <Words>861</Words>
  <Application>Microsoft Office PowerPoint</Application>
  <PresentationFormat>Экран (4:3)</PresentationFormat>
  <Paragraphs>113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Blue Waves</vt:lpstr>
      <vt:lpstr>Психологическая готовность детей   к школьному обучению</vt:lpstr>
      <vt:lpstr>                   «Быть готовым к школе – не значит уметь читать, писать и считать.  Быть готовым к школе – значит быть готовым всему этому научиться».                                                                                                                             доктор психологических наук,                                                      Л. А. Венгер  </vt:lpstr>
      <vt:lpstr>Что же такое психологическая готовность к школе                                                           и можно ли ее сформировать ?</vt:lpstr>
      <vt:lpstr>Личностно - социальная готовность</vt:lpstr>
      <vt:lpstr>Эмоционально - волевая готовность</vt:lpstr>
      <vt:lpstr>          Мотивационная готовность</vt:lpstr>
      <vt:lpstr> Интеллектуальная  готовность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Психологическая готовность ребенка к школе</dc:title>
  <dc:creator>admin</dc:creator>
  <cp:lastModifiedBy>admin</cp:lastModifiedBy>
  <cp:revision>94</cp:revision>
  <dcterms:created xsi:type="dcterms:W3CDTF">2022-01-20T12:08:00Z</dcterms:created>
  <dcterms:modified xsi:type="dcterms:W3CDTF">2024-01-12T05:48:52Z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E1B38A9FF43F46B29FAA10436AF446B0</vt:lpwstr>
  </property>
  <property fmtid="{D5CDD505-2E9C-101B-9397-08002B2CF9AE}" pid="3" name="KSOProductBuildVer">
    <vt:lpwstr>1049-11.2.0.11042</vt:lpwstr>
  </property>
</Properties>
</file>